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305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6" r:id="rId37"/>
    <p:sldId id="308" r:id="rId38"/>
    <p:sldId id="292" r:id="rId39"/>
    <p:sldId id="293" r:id="rId40"/>
    <p:sldId id="294" r:id="rId41"/>
    <p:sldId id="295" r:id="rId42"/>
    <p:sldId id="291" r:id="rId43"/>
    <p:sldId id="309" r:id="rId44"/>
    <p:sldId id="310" r:id="rId45"/>
    <p:sldId id="311" r:id="rId46"/>
    <p:sldId id="312" r:id="rId47"/>
    <p:sldId id="296" r:id="rId48"/>
    <p:sldId id="297" r:id="rId49"/>
    <p:sldId id="272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4237F-FBB6-4BDD-93D6-33BECC0B902D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420DD-D813-4E61-8622-2EDBD57955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48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Equivalent to A </a:t>
            </a:r>
            <a:r>
              <a:rPr lang="en-GB" dirty="0" err="1"/>
              <a:t>a</a:t>
            </a:r>
            <a:r>
              <a:rPr lang="en-GB" dirty="0"/>
              <a:t> = new B();</a:t>
            </a:r>
          </a:p>
          <a:p>
            <a:r>
              <a:rPr lang="en-GB" dirty="0"/>
              <a:t>Since a is stored as type A but initialised as type B, it has A’s methods but B’s implementation.</a:t>
            </a:r>
          </a:p>
          <a:p>
            <a:r>
              <a:rPr lang="en-GB" dirty="0"/>
              <a:t>Note that three is inaccessible as A does not have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2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Equivalent to A </a:t>
            </a:r>
            <a:r>
              <a:rPr lang="en-GB" dirty="0" err="1"/>
              <a:t>a</a:t>
            </a:r>
            <a:r>
              <a:rPr lang="en-GB" dirty="0"/>
              <a:t> = new B();</a:t>
            </a:r>
          </a:p>
          <a:p>
            <a:r>
              <a:rPr lang="en-GB" dirty="0"/>
              <a:t>Since a is stored as type A but initialised as type B, it has A’s methods but B’s implementation.</a:t>
            </a:r>
          </a:p>
          <a:p>
            <a:r>
              <a:rPr lang="en-GB" dirty="0"/>
              <a:t>Note that three is inaccessible as A does not have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Equivalent to A </a:t>
            </a:r>
            <a:r>
              <a:rPr lang="en-GB" dirty="0" err="1"/>
              <a:t>a</a:t>
            </a:r>
            <a:r>
              <a:rPr lang="en-GB" dirty="0"/>
              <a:t> = new B();</a:t>
            </a:r>
          </a:p>
          <a:p>
            <a:r>
              <a:rPr lang="en-GB" dirty="0"/>
              <a:t>Since a is stored as type A but initialised as type B, it has A’s methods but B’s implementation.</a:t>
            </a:r>
          </a:p>
          <a:p>
            <a:r>
              <a:rPr lang="en-GB" dirty="0"/>
              <a:t>Note that three is inaccessible as A does not have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9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Equivalent to A </a:t>
            </a:r>
            <a:r>
              <a:rPr lang="en-GB" dirty="0" err="1"/>
              <a:t>a</a:t>
            </a:r>
            <a:r>
              <a:rPr lang="en-GB" dirty="0"/>
              <a:t> = new B();</a:t>
            </a:r>
          </a:p>
          <a:p>
            <a:r>
              <a:rPr lang="en-GB" dirty="0"/>
              <a:t>Since a is stored as type A but initialised as type B, it has A’s methods but B’s implementation.</a:t>
            </a:r>
          </a:p>
          <a:p>
            <a:r>
              <a:rPr lang="en-GB" dirty="0"/>
              <a:t>Note that three is inaccessible as A does not have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Equivalent to A </a:t>
            </a:r>
            <a:r>
              <a:rPr lang="en-GB" dirty="0" err="1"/>
              <a:t>a</a:t>
            </a:r>
            <a:r>
              <a:rPr lang="en-GB" dirty="0"/>
              <a:t> = new B();</a:t>
            </a:r>
          </a:p>
          <a:p>
            <a:r>
              <a:rPr lang="en-GB" dirty="0"/>
              <a:t>Since a is stored as type A but initialised as type B, it has A’s methods but B’s implementation.</a:t>
            </a:r>
          </a:p>
          <a:p>
            <a:r>
              <a:rPr lang="en-GB" dirty="0"/>
              <a:t>Note that three is inaccessible as A does not have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“correct” way to implement in the OO-sense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Want to add plant-only methods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7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Since B does not override one and two, it will use A’s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Since B overrides one and two, it will use its own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0633D-9655-094A-BCF2-1F0CD1E22F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8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32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72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15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535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1646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14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38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42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7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01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4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4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89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3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CCC56-AC9D-460E-847C-A23AEBD716B8}" type="datetimeFigureOut">
              <a:rPr lang="en-GB" smtClean="0"/>
              <a:t>2019-02-02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B393DA-9775-4936-A25E-705ED0177A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3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jeremylim@u.nus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8D9C-B707-40E8-8C65-F33A92C71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CS2030 Tutorial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8FE6F-75BC-4289-9157-5DC596A92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Jeremy Lim</a:t>
            </a:r>
          </a:p>
        </p:txBody>
      </p:sp>
    </p:spTree>
    <p:extLst>
      <p:ext uri="{BB962C8B-B14F-4D97-AF65-F5344CB8AC3E}">
        <p14:creationId xmlns:p14="http://schemas.microsoft.com/office/powerpoint/2010/main" val="34270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DC13-7CF4-40ED-B989-F2AD3DC5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verbs or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7D5C-F40B-4246-9821-9124C749E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Want to simulate plants and animals</a:t>
            </a:r>
          </a:p>
          <a:p>
            <a:r>
              <a:rPr lang="en-GB" sz="2400" dirty="0"/>
              <a:t>They can </a:t>
            </a:r>
            <a:r>
              <a:rPr lang="en-GB" sz="2400" b="1" u="sng" dirty="0"/>
              <a:t>grow</a:t>
            </a:r>
            <a:r>
              <a:rPr lang="en-GB" sz="2400" dirty="0"/>
              <a:t> bigger, </a:t>
            </a:r>
            <a:r>
              <a:rPr lang="en-GB" sz="2400" b="1" u="sng" dirty="0"/>
              <a:t>die</a:t>
            </a:r>
            <a:r>
              <a:rPr lang="en-GB" sz="2400" dirty="0"/>
              <a:t>, or </a:t>
            </a:r>
            <a:r>
              <a:rPr lang="en-GB" sz="2400" b="1" u="sng" dirty="0"/>
              <a:t>multiply</a:t>
            </a:r>
            <a:r>
              <a:rPr lang="en-GB" sz="2400" dirty="0"/>
              <a:t> (all plants and animals are asexual)</a:t>
            </a:r>
          </a:p>
          <a:p>
            <a:endParaRPr lang="en-GB" sz="2400" dirty="0"/>
          </a:p>
          <a:p>
            <a:r>
              <a:rPr lang="en-GB" sz="2400" dirty="0"/>
              <a:t>These are candidates for methods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259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2F88-7A90-47FD-97FC-A932FC46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Classes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4D7F6E1-FD46-4E91-B729-2BC08CCC4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06" y="1781175"/>
            <a:ext cx="7889293" cy="42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7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BFD-02A2-4B3F-BB7C-DF8A250D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 common elements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DC7A78-852C-4735-ACBE-7471CEDF626E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D.R.Y. (Don’t Repeat Yourself)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184D-60D5-4B53-81DF-D3F9C084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9" y="3158462"/>
            <a:ext cx="4902200" cy="28829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D84932D-74E8-4C3D-A472-30D7FCF9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6" y="3158462"/>
            <a:ext cx="5381414" cy="2882900"/>
          </a:xfrm>
          <a:prstGeom prst="rect">
            <a:avLst/>
          </a:prstGeom>
        </p:spPr>
      </p:pic>
      <p:sp>
        <p:nvSpPr>
          <p:cNvPr id="11" name="Right Arrow 5">
            <a:extLst>
              <a:ext uri="{FF2B5EF4-FFF2-40B4-BE49-F238E27FC236}">
                <a16:creationId xmlns:a16="http://schemas.microsoft.com/office/drawing/2014/main" id="{FB32952E-9DB9-49BF-97C3-04539EE34535}"/>
              </a:ext>
            </a:extLst>
          </p:cNvPr>
          <p:cNvSpPr/>
          <p:nvPr/>
        </p:nvSpPr>
        <p:spPr>
          <a:xfrm>
            <a:off x="5804452" y="4320209"/>
            <a:ext cx="596348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697E-EC02-B54E-84D2-434AACAF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1970-E5E2-7C46-BCD0-A349926B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inheritance to make things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666F9-7935-5442-B864-B74336DC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10" y="3018459"/>
            <a:ext cx="45974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C2F71-8FA7-43AD-BFBA-ED24D0E7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0" y="2878759"/>
            <a:ext cx="4902200" cy="2882900"/>
          </a:xfrm>
          <a:prstGeom prst="rect">
            <a:avLst/>
          </a:prstGeom>
        </p:spPr>
      </p:pic>
      <p:sp>
        <p:nvSpPr>
          <p:cNvPr id="8" name="Right Arrow 5">
            <a:extLst>
              <a:ext uri="{FF2B5EF4-FFF2-40B4-BE49-F238E27FC236}">
                <a16:creationId xmlns:a16="http://schemas.microsoft.com/office/drawing/2014/main" id="{42462DB7-75A6-4FDB-B826-2E89D52C107F}"/>
              </a:ext>
            </a:extLst>
          </p:cNvPr>
          <p:cNvSpPr/>
          <p:nvPr/>
        </p:nvSpPr>
        <p:spPr>
          <a:xfrm>
            <a:off x="5797826" y="4100975"/>
            <a:ext cx="596348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EE9113-AA43-4218-9C5A-BBA57F06F5E8}"/>
              </a:ext>
            </a:extLst>
          </p:cNvPr>
          <p:cNvCxnSpPr/>
          <p:nvPr/>
        </p:nvCxnSpPr>
        <p:spPr>
          <a:xfrm>
            <a:off x="3104290" y="4512179"/>
            <a:ext cx="7242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39D90D-C111-4C6A-B4B2-CCE294B8B3D5}"/>
              </a:ext>
            </a:extLst>
          </p:cNvPr>
          <p:cNvCxnSpPr/>
          <p:nvPr/>
        </p:nvCxnSpPr>
        <p:spPr>
          <a:xfrm>
            <a:off x="3171232" y="5416609"/>
            <a:ext cx="7242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01F642-DBF2-42A6-B0DC-9A82BE9FDB95}"/>
              </a:ext>
            </a:extLst>
          </p:cNvPr>
          <p:cNvCxnSpPr/>
          <p:nvPr/>
        </p:nvCxnSpPr>
        <p:spPr>
          <a:xfrm>
            <a:off x="8986586" y="3962399"/>
            <a:ext cx="7242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69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C4BA-21EE-D841-8FAB-7B08490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“empty”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A48C-3EA7-2C40-AFC0-C3DE7049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okay to have classes that have no difference from their parents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Plan ahead, do work now to </a:t>
            </a:r>
            <a:br>
              <a:rPr lang="en-US" dirty="0"/>
            </a:br>
            <a:r>
              <a:rPr lang="en-US" dirty="0"/>
              <a:t>avoid more work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38F13-DBAB-5648-A745-85737814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20229"/>
            <a:ext cx="34290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4E36D-F952-064C-9569-BF50B55E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26" y="2532821"/>
            <a:ext cx="3378200" cy="266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9652A-B956-EE4C-98F7-09D6AF650F64}"/>
              </a:ext>
            </a:extLst>
          </p:cNvPr>
          <p:cNvSpPr/>
          <p:nvPr/>
        </p:nvSpPr>
        <p:spPr>
          <a:xfrm>
            <a:off x="3559721" y="4100975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✔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80F8F-243D-344C-8B60-002789A5C292}"/>
              </a:ext>
            </a:extLst>
          </p:cNvPr>
          <p:cNvSpPr/>
          <p:nvPr/>
        </p:nvSpPr>
        <p:spPr>
          <a:xfrm>
            <a:off x="7944126" y="340465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╳</a:t>
            </a:r>
          </a:p>
        </p:txBody>
      </p:sp>
    </p:spTree>
    <p:extLst>
      <p:ext uri="{BB962C8B-B14F-4D97-AF65-F5344CB8AC3E}">
        <p14:creationId xmlns:p14="http://schemas.microsoft.com/office/powerpoint/2010/main" val="11231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B492A-F223-E84D-ACD1-7BA8DC12EA92}"/>
              </a:ext>
            </a:extLst>
          </p:cNvPr>
          <p:cNvSpPr/>
          <p:nvPr/>
        </p:nvSpPr>
        <p:spPr>
          <a:xfrm>
            <a:off x="2501181" y="332629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2EA30-F01D-4C43-976B-ABAE771F2C1D}"/>
              </a:ext>
            </a:extLst>
          </p:cNvPr>
          <p:cNvSpPr/>
          <p:nvPr/>
        </p:nvSpPr>
        <p:spPr>
          <a:xfrm>
            <a:off x="7888190" y="3326295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V="1">
            <a:off x="3256556" y="2900017"/>
            <a:ext cx="2474487" cy="42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5731043" y="2900017"/>
            <a:ext cx="2912522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30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07C3A-6681-7C4A-8ABA-13A63AFE1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80" t="3224" r="41211" b="45889"/>
          <a:stretch/>
        </p:blipFill>
        <p:spPr>
          <a:xfrm>
            <a:off x="384313" y="4395304"/>
            <a:ext cx="1656521" cy="2204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E3BEA-6BC1-464D-A50D-168EB7469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4" t="34327" r="32871" b="5814"/>
          <a:stretch/>
        </p:blipFill>
        <p:spPr>
          <a:xfrm>
            <a:off x="2266121" y="4395304"/>
            <a:ext cx="1980871" cy="220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1ED74-0C37-034C-91C6-FC5B4F8BB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2" r="27174"/>
          <a:stretch/>
        </p:blipFill>
        <p:spPr>
          <a:xfrm>
            <a:off x="4472279" y="4395304"/>
            <a:ext cx="1785943" cy="2204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B492A-F223-E84D-ACD1-7BA8DC12EA92}"/>
              </a:ext>
            </a:extLst>
          </p:cNvPr>
          <p:cNvSpPr/>
          <p:nvPr/>
        </p:nvSpPr>
        <p:spPr>
          <a:xfrm>
            <a:off x="2501181" y="332629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2EA30-F01D-4C43-976B-ABAE771F2C1D}"/>
              </a:ext>
            </a:extLst>
          </p:cNvPr>
          <p:cNvSpPr/>
          <p:nvPr/>
        </p:nvSpPr>
        <p:spPr>
          <a:xfrm>
            <a:off x="7888190" y="3326295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F0E6-F833-8C41-BE7D-E2ED98FA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58" y="4395304"/>
            <a:ext cx="1968942" cy="154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7567A-1E07-0045-B75D-39CB04F7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001" y="4395305"/>
            <a:ext cx="2053533" cy="1540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166A3-9E63-A24B-AB87-95A474134EDD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7517129" y="3869634"/>
            <a:ext cx="1126436" cy="52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D73860-6723-D641-8889-615A9CDBCB53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8643565" y="3869634"/>
            <a:ext cx="1219203" cy="5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CDCF50-D1F4-7C42-817D-F198E85E3903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3256556" y="3869635"/>
            <a:ext cx="1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1A9DE5-4A63-6248-9A8A-E9E9F4247EF8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3256556" y="3869635"/>
            <a:ext cx="2108695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49EFE3-5D1F-8740-8AED-F2F76E1680C0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1212574" y="3869635"/>
            <a:ext cx="2043982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V="1">
            <a:off x="3256556" y="2900017"/>
            <a:ext cx="2474487" cy="42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5731043" y="2900017"/>
            <a:ext cx="2912522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C97A5D-E915-43BA-88F1-808F52AE5552}"/>
              </a:ext>
            </a:extLst>
          </p:cNvPr>
          <p:cNvSpPr txBox="1"/>
          <p:nvPr/>
        </p:nvSpPr>
        <p:spPr>
          <a:xfrm>
            <a:off x="677334" y="1582506"/>
            <a:ext cx="8455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OOP is like creating logical groups of variables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33003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species tree">
            <a:extLst>
              <a:ext uri="{FF2B5EF4-FFF2-40B4-BE49-F238E27FC236}">
                <a16:creationId xmlns:a16="http://schemas.microsoft.com/office/drawing/2014/main" id="{B8D41A1C-6032-4B82-A604-D019290EEA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268"/>
          <a:stretch/>
        </p:blipFill>
        <p:spPr bwMode="auto">
          <a:xfrm>
            <a:off x="568452" y="571500"/>
            <a:ext cx="1105509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3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A1AF-69B7-A340-9D52-E1C02B79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351D-34E5-E946-BFC8-892CBCE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simulate immortal life (i.e. gods, i.e.                           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3A49-6CB7-5E4E-985F-C6CE1788D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60" b="25939"/>
          <a:stretch/>
        </p:blipFill>
        <p:spPr>
          <a:xfrm>
            <a:off x="5885809" y="910259"/>
            <a:ext cx="2165074" cy="2906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CFDE5-BF76-DC43-8B03-ABCAAA59F030}"/>
              </a:ext>
            </a:extLst>
          </p:cNvPr>
          <p:cNvSpPr/>
          <p:nvPr/>
        </p:nvSpPr>
        <p:spPr>
          <a:xfrm>
            <a:off x="5182634" y="3816626"/>
            <a:ext cx="3451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www.reddit.com</a:t>
            </a:r>
            <a:r>
              <a:rPr lang="en-US" sz="1400" dirty="0"/>
              <a:t>/r/</a:t>
            </a:r>
            <a:r>
              <a:rPr lang="en-US" sz="1400" dirty="0" err="1"/>
              <a:t>onetruegod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19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C564D4-1740-7E47-A116-4414F5ACD736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5731043" y="2900017"/>
            <a:ext cx="3342839" cy="75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360B70-BB7A-F142-A150-A924353D401F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198960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4F03-F937-4BD1-8D2D-59EDA36D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dirty="0"/>
              <a:t>Who am 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EC335-0735-4DFA-995A-CADF5A00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65214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Jeremy Lim, </a:t>
            </a:r>
            <a:r>
              <a:rPr lang="en-US" sz="2800" dirty="0">
                <a:hlinkClick r:id="rId2"/>
              </a:rPr>
              <a:t>jeremylim@u.nus.edu</a:t>
            </a:r>
            <a:endParaRPr lang="en-US" sz="2800" dirty="0"/>
          </a:p>
          <a:p>
            <a:r>
              <a:rPr lang="en-US" sz="2800" dirty="0"/>
              <a:t>Year 2 CS (AI &amp; Software E)</a:t>
            </a:r>
          </a:p>
          <a:p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time CS2030 TA</a:t>
            </a:r>
          </a:p>
          <a:p>
            <a:r>
              <a:rPr lang="en-US" sz="2800" dirty="0"/>
              <a:t>11+ years programming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Friday 2-5pm Tutorials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(Attend any you want)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090D8F-4C0E-44A4-B64D-D0D942029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26000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29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7646678" y="278295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ImmortalLife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8402053" y="3326295"/>
            <a:ext cx="671829" cy="33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9C4492-9BD2-F84B-8C26-DE70EB74FD0B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flipH="1" flipV="1">
            <a:off x="6486418" y="2628348"/>
            <a:ext cx="1160260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2159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MortalLife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131922" y="2219394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6313912" y="1136039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7069287" y="1679378"/>
            <a:ext cx="1728436" cy="54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550AF-FC5E-6E4F-BD89-9B34ADDCB676}"/>
              </a:ext>
            </a:extLst>
          </p:cNvPr>
          <p:cNvCxnSpPr>
            <a:stCxn id="9" idx="0"/>
            <a:endCxn id="22" idx="2"/>
          </p:cNvCxnSpPr>
          <p:nvPr/>
        </p:nvCxnSpPr>
        <p:spPr>
          <a:xfrm flipV="1">
            <a:off x="5731043" y="1679378"/>
            <a:ext cx="1338244" cy="6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8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8A17-5C0A-C640-AE66-35956BD9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B12D-4244-7441-8852-6A44E3D1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104"/>
            <a:ext cx="8596668" cy="51375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\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“Child” classes </a:t>
            </a:r>
            <a:r>
              <a:rPr lang="en-US" sz="2400" b="1" u="sng" dirty="0"/>
              <a:t>must</a:t>
            </a:r>
            <a:r>
              <a:rPr lang="en-US" sz="2400" dirty="0"/>
              <a:t> have the same functionality as their parents</a:t>
            </a:r>
          </a:p>
          <a:p>
            <a:r>
              <a:rPr lang="en-US" sz="2400" dirty="0"/>
              <a:t>They can have more functions or do things differently, but the method must still do as described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29172-1391-0D4B-9313-68CE7910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7104"/>
            <a:ext cx="45339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89AF2-6C58-DB46-BB0A-500FE53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47" y="1912404"/>
            <a:ext cx="4419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4BCA-06A7-4B70-831F-8DE05114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catch no ball??? / TL;DR /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B314-F740-4B73-864B-F46EDA77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Classes are groupings of methods and variables that should be together</a:t>
            </a:r>
          </a:p>
          <a:p>
            <a:r>
              <a:rPr lang="en-GB" sz="2400" dirty="0"/>
              <a:t>Inheritance allows child classes to adopt functionality of ancestors</a:t>
            </a:r>
          </a:p>
          <a:p>
            <a:r>
              <a:rPr lang="en-GB" sz="2400" dirty="0"/>
              <a:t>Parent classes are less specialized / Child classes are more specialized</a:t>
            </a:r>
          </a:p>
          <a:p>
            <a:r>
              <a:rPr lang="en-GB" sz="2400" dirty="0"/>
              <a:t>Easily identify classes by looking for nouns, and methods are actions or verbs</a:t>
            </a:r>
          </a:p>
        </p:txBody>
      </p:sp>
    </p:spTree>
    <p:extLst>
      <p:ext uri="{BB962C8B-B14F-4D97-AF65-F5344CB8AC3E}">
        <p14:creationId xmlns:p14="http://schemas.microsoft.com/office/powerpoint/2010/main" val="71561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79A6-604B-4ED4-B927-6C8A57D3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should now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9D37-AA4F-401A-B3FC-D2C486CD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How classes are related to each other</a:t>
            </a:r>
          </a:p>
          <a:p>
            <a:r>
              <a:rPr lang="en-GB" sz="2400" dirty="0"/>
              <a:t>Plan your classes before coding</a:t>
            </a:r>
          </a:p>
          <a:p>
            <a:r>
              <a:rPr lang="en-GB" sz="2400" dirty="0"/>
              <a:t>Don’t rush to code</a:t>
            </a:r>
          </a:p>
          <a:p>
            <a:r>
              <a:rPr lang="en-GB" sz="2400" dirty="0"/>
              <a:t>Seriously, you will regret it if you do it like you’re in CS1101S</a:t>
            </a:r>
          </a:p>
        </p:txBody>
      </p:sp>
    </p:spTree>
    <p:extLst>
      <p:ext uri="{BB962C8B-B14F-4D97-AF65-F5344CB8AC3E}">
        <p14:creationId xmlns:p14="http://schemas.microsoft.com/office/powerpoint/2010/main" val="81210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572E-DC4B-474F-98D5-38ADF354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week’s extra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7D9D-A5CB-4158-9039-F12E86F2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Interfaces and Abstract Classes</a:t>
            </a:r>
          </a:p>
          <a:p>
            <a:r>
              <a:rPr lang="en-GB" sz="2400" dirty="0"/>
              <a:t>Decoding terrible code, i.e. why you should always plan first</a:t>
            </a:r>
          </a:p>
        </p:txBody>
      </p:sp>
    </p:spTree>
    <p:extLst>
      <p:ext uri="{BB962C8B-B14F-4D97-AF65-F5344CB8AC3E}">
        <p14:creationId xmlns:p14="http://schemas.microsoft.com/office/powerpoint/2010/main" val="418546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1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1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3699FF-F1C2-4F26-97C6-5C56513D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20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The Actual Tutorial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25B77-9ACD-45DB-B21D-6FC2C39A8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3088" y="3962088"/>
            <a:ext cx="6112077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2" name="Isosceles Triangle 4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727-0A07-4B07-8D57-32B42C39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6F8FB-37DA-4D33-9E02-1836A4E0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538" y="488307"/>
            <a:ext cx="8318386" cy="60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727-0A07-4B07-8D57-32B42C39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6F8FB-37DA-4D33-9E02-1836A4E0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538" y="488307"/>
            <a:ext cx="8318386" cy="6074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2F920-2C4E-4B85-A96D-79E50AD487FD}"/>
              </a:ext>
            </a:extLst>
          </p:cNvPr>
          <p:cNvSpPr txBox="1"/>
          <p:nvPr/>
        </p:nvSpPr>
        <p:spPr>
          <a:xfrm>
            <a:off x="7529383" y="481913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46D56-94A7-4394-8D09-6084B80B1AE7}"/>
              </a:ext>
            </a:extLst>
          </p:cNvPr>
          <p:cNvSpPr txBox="1"/>
          <p:nvPr/>
        </p:nvSpPr>
        <p:spPr>
          <a:xfrm>
            <a:off x="7460231" y="51637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931B-17CD-46CD-8BA8-8EBBF839AC73}"/>
              </a:ext>
            </a:extLst>
          </p:cNvPr>
          <p:cNvSpPr txBox="1"/>
          <p:nvPr/>
        </p:nvSpPr>
        <p:spPr>
          <a:xfrm>
            <a:off x="3900616" y="2211859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= 6 after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20063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727-0A07-4B07-8D57-32B42C39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6F8FB-37DA-4D33-9E02-1836A4E0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538" y="488307"/>
            <a:ext cx="8318386" cy="6074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2F920-2C4E-4B85-A96D-79E50AD487FD}"/>
              </a:ext>
            </a:extLst>
          </p:cNvPr>
          <p:cNvSpPr txBox="1"/>
          <p:nvPr/>
        </p:nvSpPr>
        <p:spPr>
          <a:xfrm>
            <a:off x="7529383" y="481913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46D56-94A7-4394-8D09-6084B80B1AE7}"/>
              </a:ext>
            </a:extLst>
          </p:cNvPr>
          <p:cNvSpPr txBox="1"/>
          <p:nvPr/>
        </p:nvSpPr>
        <p:spPr>
          <a:xfrm>
            <a:off x="7460231" y="51637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931B-17CD-46CD-8BA8-8EBBF839AC73}"/>
              </a:ext>
            </a:extLst>
          </p:cNvPr>
          <p:cNvSpPr txBox="1"/>
          <p:nvPr/>
        </p:nvSpPr>
        <p:spPr>
          <a:xfrm>
            <a:off x="3900616" y="2211859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= 6 after initialization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F90284-F49F-4F48-8D10-1AEBF5B178B0}"/>
              </a:ext>
            </a:extLst>
          </p:cNvPr>
          <p:cNvCxnSpPr/>
          <p:nvPr/>
        </p:nvCxnSpPr>
        <p:spPr>
          <a:xfrm>
            <a:off x="3900616" y="5483659"/>
            <a:ext cx="4819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84416B-40BF-4D70-8B23-50FF9D5FECA1}"/>
              </a:ext>
            </a:extLst>
          </p:cNvPr>
          <p:cNvSpPr txBox="1"/>
          <p:nvPr/>
        </p:nvSpPr>
        <p:spPr>
          <a:xfrm>
            <a:off x="4382530" y="53484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30104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4F03-F937-4BD1-8D2D-59EDA36D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dirty="0"/>
              <a:t>Who am 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EC335-0735-4DFA-995A-CADF5A00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147940" cy="3880773"/>
          </a:xfrm>
        </p:spPr>
        <p:txBody>
          <a:bodyPr>
            <a:normAutofit/>
          </a:bodyPr>
          <a:lstStyle/>
          <a:p>
            <a:r>
              <a:rPr lang="en-US" sz="2800" dirty="0"/>
              <a:t>I won’t remember your name</a:t>
            </a:r>
          </a:p>
          <a:p>
            <a:r>
              <a:rPr lang="en-US" sz="2800" dirty="0"/>
              <a:t>I like slides</a:t>
            </a:r>
          </a:p>
          <a:p>
            <a:r>
              <a:rPr lang="en-US" sz="2800" dirty="0"/>
              <a:t>I like to put what I want to say in the slides</a:t>
            </a:r>
            <a:br>
              <a:rPr lang="en-US" sz="2800" dirty="0"/>
            </a:br>
            <a:r>
              <a:rPr lang="en-US" sz="2800" dirty="0"/>
              <a:t>(for your self-reference)</a:t>
            </a:r>
            <a:br>
              <a:rPr lang="en-US" sz="2800" dirty="0"/>
            </a:br>
            <a:r>
              <a:rPr lang="en-US" sz="1000" dirty="0"/>
              <a:t>(also because I can’t remember)</a:t>
            </a:r>
            <a:endParaRPr lang="en-US" sz="2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090D8F-4C0E-44A4-B64D-D0D94202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26000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93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727-0A07-4B07-8D57-32B42C39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6F8FB-37DA-4D33-9E02-1836A4E0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538" y="488307"/>
            <a:ext cx="8318386" cy="6074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2F920-2C4E-4B85-A96D-79E50AD487FD}"/>
              </a:ext>
            </a:extLst>
          </p:cNvPr>
          <p:cNvSpPr txBox="1"/>
          <p:nvPr/>
        </p:nvSpPr>
        <p:spPr>
          <a:xfrm>
            <a:off x="7529383" y="481913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46D56-94A7-4394-8D09-6084B80B1AE7}"/>
              </a:ext>
            </a:extLst>
          </p:cNvPr>
          <p:cNvSpPr txBox="1"/>
          <p:nvPr/>
        </p:nvSpPr>
        <p:spPr>
          <a:xfrm>
            <a:off x="7460231" y="51637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931B-17CD-46CD-8BA8-8EBBF839AC73}"/>
              </a:ext>
            </a:extLst>
          </p:cNvPr>
          <p:cNvSpPr txBox="1"/>
          <p:nvPr/>
        </p:nvSpPr>
        <p:spPr>
          <a:xfrm>
            <a:off x="3900616" y="2211859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= 6 after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AE0B7-DB57-4BAA-9929-9F1F391FA525}"/>
              </a:ext>
            </a:extLst>
          </p:cNvPr>
          <p:cNvSpPr txBox="1"/>
          <p:nvPr/>
        </p:nvSpPr>
        <p:spPr>
          <a:xfrm>
            <a:off x="3687704" y="4053541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y = 2 after initialization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9534D-30F7-4C48-941B-829889FD6217}"/>
              </a:ext>
            </a:extLst>
          </p:cNvPr>
          <p:cNvSpPr txBox="1"/>
          <p:nvPr/>
        </p:nvSpPr>
        <p:spPr>
          <a:xfrm>
            <a:off x="3687704" y="433500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y = 3 after initialization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654C6-8DE0-4501-8580-2FDBBFBA616B}"/>
              </a:ext>
            </a:extLst>
          </p:cNvPr>
          <p:cNvCxnSpPr/>
          <p:nvPr/>
        </p:nvCxnSpPr>
        <p:spPr>
          <a:xfrm>
            <a:off x="3900616" y="5483659"/>
            <a:ext cx="4819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41CCC6-E36F-4BB2-B9B9-1AE8444CD947}"/>
              </a:ext>
            </a:extLst>
          </p:cNvPr>
          <p:cNvSpPr txBox="1"/>
          <p:nvPr/>
        </p:nvSpPr>
        <p:spPr>
          <a:xfrm>
            <a:off x="4382530" y="534842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354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C457-2025-466F-8720-6019BF6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B83BD-B5AC-4B46-B26F-9FC084DE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355330"/>
            <a:ext cx="8596312" cy="691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50C12-CF20-48C7-8CBA-56D8BA3CEA24}"/>
              </a:ext>
            </a:extLst>
          </p:cNvPr>
          <p:cNvSpPr txBox="1"/>
          <p:nvPr/>
        </p:nvSpPr>
        <p:spPr>
          <a:xfrm>
            <a:off x="677334" y="3059668"/>
            <a:ext cx="88457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Significance:</a:t>
            </a:r>
          </a:p>
          <a:p>
            <a:pPr marL="342900" indent="-342900">
              <a:buAutoNum type="arabicParenR"/>
            </a:pPr>
            <a:r>
              <a:rPr lang="en-GB" dirty="0">
                <a:solidFill>
                  <a:srgbClr val="FF0000"/>
                </a:solidFill>
              </a:rPr>
              <a:t>static variables are shared among all instances of the class</a:t>
            </a:r>
          </a:p>
          <a:p>
            <a:pPr marL="342900" indent="-342900">
              <a:buAutoNum type="arabicParenR"/>
            </a:pPr>
            <a:r>
              <a:rPr lang="en-GB" dirty="0">
                <a:solidFill>
                  <a:srgbClr val="FF0000"/>
                </a:solidFill>
              </a:rPr>
              <a:t>Changing a static variable in one instance changes it for all instances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Usefulness:</a:t>
            </a:r>
          </a:p>
          <a:p>
            <a:pPr marL="342900" indent="-342900">
              <a:buAutoNum type="arabicParenR"/>
            </a:pPr>
            <a:r>
              <a:rPr lang="en-GB" dirty="0">
                <a:solidFill>
                  <a:srgbClr val="FF0000"/>
                </a:solidFill>
              </a:rPr>
              <a:t>Example: Keep a running ID</a:t>
            </a:r>
          </a:p>
          <a:p>
            <a:pPr marL="342900" indent="-342900">
              <a:buAutoNum type="arabicParenR"/>
            </a:pPr>
            <a:r>
              <a:rPr lang="en-GB" dirty="0">
                <a:solidFill>
                  <a:srgbClr val="FF0000"/>
                </a:solidFill>
              </a:rPr>
              <a:t>Don’t have to loop through all instances to change a variable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Example: Instances of a class upload data to the same server.</a:t>
            </a:r>
            <a:br>
              <a:rPr lang="en-GB" dirty="0">
                <a:solidFill>
                  <a:schemeClr val="accent6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A static server variable allows the server to be changed for all instances at once</a:t>
            </a:r>
            <a:br>
              <a:rPr lang="en-GB" dirty="0">
                <a:solidFill>
                  <a:schemeClr val="accent6"/>
                </a:solidFill>
              </a:rPr>
            </a:br>
            <a:r>
              <a:rPr lang="en-GB" dirty="0">
                <a:solidFill>
                  <a:schemeClr val="accent6"/>
                </a:solidFill>
              </a:rPr>
              <a:t>if the original server goes down</a:t>
            </a:r>
          </a:p>
        </p:txBody>
      </p:sp>
    </p:spTree>
    <p:extLst>
      <p:ext uri="{BB962C8B-B14F-4D97-AF65-F5344CB8AC3E}">
        <p14:creationId xmlns:p14="http://schemas.microsoft.com/office/powerpoint/2010/main" val="2070748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42C-C2A9-4EF1-BD68-2562820D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4230D-21B8-4DA9-9E7E-F8C044D5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39" y="1422611"/>
            <a:ext cx="8596312" cy="38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5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42C-C2A9-4EF1-BD68-2562820D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4230D-21B8-4DA9-9E7E-F8C044D5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39" y="1422611"/>
            <a:ext cx="8596312" cy="38251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B77D2-9B1E-47EA-A8E3-F069C08E8BAD}"/>
              </a:ext>
            </a:extLst>
          </p:cNvPr>
          <p:cNvCxnSpPr/>
          <p:nvPr/>
        </p:nvCxnSpPr>
        <p:spPr>
          <a:xfrm>
            <a:off x="5832391" y="2611400"/>
            <a:ext cx="543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66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42C-C2A9-4EF1-BD68-2562820D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4230D-21B8-4DA9-9E7E-F8C044D5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39" y="1422611"/>
            <a:ext cx="8596312" cy="38251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B77D2-9B1E-47EA-A8E3-F069C08E8BAD}"/>
              </a:ext>
            </a:extLst>
          </p:cNvPr>
          <p:cNvCxnSpPr/>
          <p:nvPr/>
        </p:nvCxnSpPr>
        <p:spPr>
          <a:xfrm>
            <a:off x="5832391" y="2611400"/>
            <a:ext cx="543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1FADEE-F764-4052-B6F8-E86A5D057560}"/>
              </a:ext>
            </a:extLst>
          </p:cNvPr>
          <p:cNvSpPr txBox="1"/>
          <p:nvPr/>
        </p:nvSpPr>
        <p:spPr>
          <a:xfrm>
            <a:off x="504634" y="5142481"/>
            <a:ext cx="7515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abstraction barrier sits between the implementer (P) and the user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(user of the implementer, Q)</a:t>
            </a:r>
          </a:p>
        </p:txBody>
      </p:sp>
    </p:spTree>
    <p:extLst>
      <p:ext uri="{BB962C8B-B14F-4D97-AF65-F5344CB8AC3E}">
        <p14:creationId xmlns:p14="http://schemas.microsoft.com/office/powerpoint/2010/main" val="2826968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42C-C2A9-4EF1-BD68-2562820D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4230D-21B8-4DA9-9E7E-F8C044D5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39" y="1422611"/>
            <a:ext cx="8596312" cy="38251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B77D2-9B1E-47EA-A8E3-F069C08E8BAD}"/>
              </a:ext>
            </a:extLst>
          </p:cNvPr>
          <p:cNvCxnSpPr/>
          <p:nvPr/>
        </p:nvCxnSpPr>
        <p:spPr>
          <a:xfrm>
            <a:off x="5832391" y="2611400"/>
            <a:ext cx="543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7B92AD-1224-43E9-BC18-9001B7E4CBAC}"/>
              </a:ext>
            </a:extLst>
          </p:cNvPr>
          <p:cNvCxnSpPr>
            <a:cxnSpLocks/>
          </p:cNvCxnSpPr>
          <p:nvPr/>
        </p:nvCxnSpPr>
        <p:spPr>
          <a:xfrm flipH="1">
            <a:off x="3155092" y="3628773"/>
            <a:ext cx="5890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B6970C-E6AE-4910-A0E3-06815750A021}"/>
              </a:ext>
            </a:extLst>
          </p:cNvPr>
          <p:cNvSpPr txBox="1"/>
          <p:nvPr/>
        </p:nvSpPr>
        <p:spPr>
          <a:xfrm>
            <a:off x="3768810" y="3449126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is this okay?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ADD37-E185-421C-811B-8CC2AFECAC0B}"/>
              </a:ext>
            </a:extLst>
          </p:cNvPr>
          <p:cNvSpPr txBox="1"/>
          <p:nvPr/>
        </p:nvSpPr>
        <p:spPr>
          <a:xfrm>
            <a:off x="504634" y="5142481"/>
            <a:ext cx="7515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abstraction barrier sits between the implementer (P) and the user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(user of the implementer, Q)</a:t>
            </a:r>
          </a:p>
        </p:txBody>
      </p:sp>
    </p:spTree>
    <p:extLst>
      <p:ext uri="{BB962C8B-B14F-4D97-AF65-F5344CB8AC3E}">
        <p14:creationId xmlns:p14="http://schemas.microsoft.com/office/powerpoint/2010/main" val="97005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42C-C2A9-4EF1-BD68-2562820D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4230D-21B8-4DA9-9E7E-F8C044D5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39" y="1422611"/>
            <a:ext cx="8596312" cy="38251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B77D2-9B1E-47EA-A8E3-F069C08E8BAD}"/>
              </a:ext>
            </a:extLst>
          </p:cNvPr>
          <p:cNvCxnSpPr/>
          <p:nvPr/>
        </p:nvCxnSpPr>
        <p:spPr>
          <a:xfrm>
            <a:off x="5832391" y="2611400"/>
            <a:ext cx="5436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7B92AD-1224-43E9-BC18-9001B7E4CBAC}"/>
              </a:ext>
            </a:extLst>
          </p:cNvPr>
          <p:cNvCxnSpPr>
            <a:cxnSpLocks/>
          </p:cNvCxnSpPr>
          <p:nvPr/>
        </p:nvCxnSpPr>
        <p:spPr>
          <a:xfrm flipH="1">
            <a:off x="3155092" y="3628773"/>
            <a:ext cx="5890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B6970C-E6AE-4910-A0E3-06815750A021}"/>
              </a:ext>
            </a:extLst>
          </p:cNvPr>
          <p:cNvSpPr txBox="1"/>
          <p:nvPr/>
        </p:nvSpPr>
        <p:spPr>
          <a:xfrm>
            <a:off x="3768810" y="3449126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is this okay?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ADD37-E185-421C-811B-8CC2AFECAC0B}"/>
              </a:ext>
            </a:extLst>
          </p:cNvPr>
          <p:cNvSpPr txBox="1"/>
          <p:nvPr/>
        </p:nvSpPr>
        <p:spPr>
          <a:xfrm>
            <a:off x="504634" y="5142481"/>
            <a:ext cx="7515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abstraction barrier sits between the implementer (P) and the user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(user of the implementer, Q)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410A-1F8B-4C13-B7F3-D1204570F6FC}"/>
              </a:ext>
            </a:extLst>
          </p:cNvPr>
          <p:cNvSpPr txBox="1"/>
          <p:nvPr/>
        </p:nvSpPr>
        <p:spPr>
          <a:xfrm>
            <a:off x="3776429" y="3755776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Within the same class as </a:t>
            </a:r>
            <a:r>
              <a:rPr lang="en-GB" dirty="0" err="1">
                <a:solidFill>
                  <a:srgbClr val="FF0000"/>
                </a:solidFill>
              </a:rPr>
              <a:t>P.x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70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4F3A-7026-489A-8D91-79F548F8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GB" dirty="0"/>
              <a:t>Access Modifier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F43CDC-F9CE-460B-AA74-853A56FAE6D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86933" y="2121635"/>
          <a:ext cx="9618134" cy="374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243">
                  <a:extLst>
                    <a:ext uri="{9D8B030D-6E8A-4147-A177-3AD203B41FA5}">
                      <a16:colId xmlns:a16="http://schemas.microsoft.com/office/drawing/2014/main" val="1368173559"/>
                    </a:ext>
                  </a:extLst>
                </a:gridCol>
                <a:gridCol w="1904243">
                  <a:extLst>
                    <a:ext uri="{9D8B030D-6E8A-4147-A177-3AD203B41FA5}">
                      <a16:colId xmlns:a16="http://schemas.microsoft.com/office/drawing/2014/main" val="2435651073"/>
                    </a:ext>
                  </a:extLst>
                </a:gridCol>
                <a:gridCol w="2001162">
                  <a:extLst>
                    <a:ext uri="{9D8B030D-6E8A-4147-A177-3AD203B41FA5}">
                      <a16:colId xmlns:a16="http://schemas.microsoft.com/office/drawing/2014/main" val="2182636120"/>
                    </a:ext>
                  </a:extLst>
                </a:gridCol>
                <a:gridCol w="1904243">
                  <a:extLst>
                    <a:ext uri="{9D8B030D-6E8A-4147-A177-3AD203B41FA5}">
                      <a16:colId xmlns:a16="http://schemas.microsoft.com/office/drawing/2014/main" val="483124387"/>
                    </a:ext>
                  </a:extLst>
                </a:gridCol>
                <a:gridCol w="1904243">
                  <a:extLst>
                    <a:ext uri="{9D8B030D-6E8A-4147-A177-3AD203B41FA5}">
                      <a16:colId xmlns:a16="http://schemas.microsoft.com/office/drawing/2014/main" val="3807775946"/>
                    </a:ext>
                  </a:extLst>
                </a:gridCol>
              </a:tblGrid>
              <a:tr h="1357130">
                <a:tc>
                  <a:txBody>
                    <a:bodyPr/>
                    <a:lstStyle/>
                    <a:p>
                      <a:r>
                        <a:rPr lang="en-GB" sz="2000" dirty="0"/>
                        <a:t>Access Modifier \ Accessing Class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All Classes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Same Package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Child classes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Same Class</a:t>
                      </a:r>
                    </a:p>
                  </a:txBody>
                  <a:tcPr marL="101278" marR="101278" marT="50639" marB="50639"/>
                </a:tc>
                <a:extLst>
                  <a:ext uri="{0D108BD9-81ED-4DB2-BD59-A6C34878D82A}">
                    <a16:rowId xmlns:a16="http://schemas.microsoft.com/office/drawing/2014/main" val="4108548463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r>
                        <a:rPr lang="en-GB" sz="2000"/>
                        <a:t>Public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extLst>
                  <a:ext uri="{0D108BD9-81ED-4DB2-BD59-A6C34878D82A}">
                    <a16:rowId xmlns:a16="http://schemas.microsoft.com/office/drawing/2014/main" val="1136409601"/>
                  </a:ext>
                </a:extLst>
              </a:tr>
              <a:tr h="1053295">
                <a:tc>
                  <a:txBody>
                    <a:bodyPr/>
                    <a:lstStyle/>
                    <a:p>
                      <a:r>
                        <a:rPr lang="en-GB" sz="2000"/>
                        <a:t>Default (Package Protected)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extLst>
                  <a:ext uri="{0D108BD9-81ED-4DB2-BD59-A6C34878D82A}">
                    <a16:rowId xmlns:a16="http://schemas.microsoft.com/office/drawing/2014/main" val="405553954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r>
                        <a:rPr lang="en-GB" sz="2000"/>
                        <a:t>Protected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extLst>
                  <a:ext uri="{0D108BD9-81ED-4DB2-BD59-A6C34878D82A}">
                    <a16:rowId xmlns:a16="http://schemas.microsoft.com/office/drawing/2014/main" val="272072425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r>
                        <a:rPr lang="en-GB" sz="2000"/>
                        <a:t>Private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❌</a:t>
                      </a:r>
                    </a:p>
                  </a:txBody>
                  <a:tcPr marL="101278" marR="101278" marT="50639" marB="50639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✔️</a:t>
                      </a:r>
                    </a:p>
                  </a:txBody>
                  <a:tcPr marL="101278" marR="101278" marT="50639" marB="50639"/>
                </a:tc>
                <a:extLst>
                  <a:ext uri="{0D108BD9-81ED-4DB2-BD59-A6C34878D82A}">
                    <a16:rowId xmlns:a16="http://schemas.microsoft.com/office/drawing/2014/main" val="11834526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4FDA0B-B198-40E7-AB28-AA556965ACCB}"/>
              </a:ext>
            </a:extLst>
          </p:cNvPr>
          <p:cNvSpPr txBox="1"/>
          <p:nvPr/>
        </p:nvSpPr>
        <p:spPr>
          <a:xfrm>
            <a:off x="4198685" y="1524391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“Same Class” != “Same File”</a:t>
            </a:r>
          </a:p>
        </p:txBody>
      </p:sp>
    </p:spTree>
    <p:extLst>
      <p:ext uri="{BB962C8B-B14F-4D97-AF65-F5344CB8AC3E}">
        <p14:creationId xmlns:p14="http://schemas.microsoft.com/office/powerpoint/2010/main" val="141075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polymorphism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84989-C61B-48D6-ACC3-84AA9D44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30" y="1813740"/>
            <a:ext cx="2328348" cy="2071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AC3F6-8858-4180-ABC5-82779EE7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52" y="2468476"/>
            <a:ext cx="2580231" cy="96052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1221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1221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13335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13335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/>
          <p:nvPr/>
        </p:nvCxnSpPr>
        <p:spPr>
          <a:xfrm>
            <a:off x="8361405" y="156519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57115-B64E-4C96-8DA4-A2E58BD83F67}"/>
              </a:ext>
            </a:extLst>
          </p:cNvPr>
          <p:cNvCxnSpPr/>
          <p:nvPr/>
        </p:nvCxnSpPr>
        <p:spPr>
          <a:xfrm>
            <a:off x="8361405" y="193040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EE573E-2D1F-48FE-BCE5-744D34A3EBFD}"/>
              </a:ext>
            </a:extLst>
          </p:cNvPr>
          <p:cNvCxnSpPr>
            <a:cxnSpLocks/>
          </p:cNvCxnSpPr>
          <p:nvPr/>
        </p:nvCxnSpPr>
        <p:spPr>
          <a:xfrm flipV="1">
            <a:off x="8361405" y="1565190"/>
            <a:ext cx="751930" cy="18638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BF242-90AD-460C-AC28-16FB36A77A5F}"/>
              </a:ext>
            </a:extLst>
          </p:cNvPr>
          <p:cNvCxnSpPr>
            <a:cxnSpLocks/>
          </p:cNvCxnSpPr>
          <p:nvPr/>
        </p:nvCxnSpPr>
        <p:spPr>
          <a:xfrm flipV="1">
            <a:off x="8361405" y="1930400"/>
            <a:ext cx="751930" cy="1843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80350-FE13-4558-B828-E2788337E276}"/>
              </a:ext>
            </a:extLst>
          </p:cNvPr>
          <p:cNvCxnSpPr/>
          <p:nvPr/>
        </p:nvCxnSpPr>
        <p:spPr>
          <a:xfrm>
            <a:off x="8361405" y="4119604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401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polymorphism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AC3F6-8858-4180-ABC5-82779EE7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52" y="2468476"/>
            <a:ext cx="2580231" cy="96052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1221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1221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13335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13335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/>
          <p:nvPr/>
        </p:nvCxnSpPr>
        <p:spPr>
          <a:xfrm>
            <a:off x="8361405" y="156519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57115-B64E-4C96-8DA4-A2E58BD83F67}"/>
              </a:ext>
            </a:extLst>
          </p:cNvPr>
          <p:cNvCxnSpPr/>
          <p:nvPr/>
        </p:nvCxnSpPr>
        <p:spPr>
          <a:xfrm>
            <a:off x="8361405" y="193040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EE573E-2D1F-48FE-BCE5-744D34A3EBFD}"/>
              </a:ext>
            </a:extLst>
          </p:cNvPr>
          <p:cNvCxnSpPr>
            <a:cxnSpLocks/>
          </p:cNvCxnSpPr>
          <p:nvPr/>
        </p:nvCxnSpPr>
        <p:spPr>
          <a:xfrm>
            <a:off x="8361405" y="342900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BF242-90AD-460C-AC28-16FB36A77A5F}"/>
              </a:ext>
            </a:extLst>
          </p:cNvPr>
          <p:cNvCxnSpPr>
            <a:cxnSpLocks/>
          </p:cNvCxnSpPr>
          <p:nvPr/>
        </p:nvCxnSpPr>
        <p:spPr>
          <a:xfrm>
            <a:off x="8361405" y="3774302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80350-FE13-4558-B828-E2788337E276}"/>
              </a:ext>
            </a:extLst>
          </p:cNvPr>
          <p:cNvCxnSpPr/>
          <p:nvPr/>
        </p:nvCxnSpPr>
        <p:spPr>
          <a:xfrm>
            <a:off x="8361405" y="4119604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B09D0D-3EF3-4288-9FB7-EEFE532B2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00" y="1628484"/>
            <a:ext cx="2416897" cy="26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718-07ED-4B7B-B956-0D7BF2E6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Why attend (my)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1B2C-CFEE-4DFC-AC17-D512E250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3200" dirty="0"/>
              <a:t>2% Attendance mark + 3% Participation</a:t>
            </a:r>
          </a:p>
          <a:p>
            <a:r>
              <a:rPr lang="en-GB" sz="3200" dirty="0"/>
              <a:t>Become a better programmer</a:t>
            </a:r>
          </a:p>
          <a:p>
            <a:pPr lvl="1"/>
            <a:r>
              <a:rPr lang="en-GB" sz="2800" dirty="0"/>
              <a:t>Extra material (will help you in labs &amp; later mods e.g. CS2103)</a:t>
            </a:r>
          </a:p>
          <a:p>
            <a:pPr lvl="1"/>
            <a:r>
              <a:rPr lang="en-GB" sz="2800" dirty="0"/>
              <a:t>Key concepts from lectures in a simpler way</a:t>
            </a:r>
          </a:p>
          <a:p>
            <a:pPr lvl="1"/>
            <a:r>
              <a:rPr lang="en-GB" sz="2800" dirty="0"/>
              <a:t>Exam revision</a:t>
            </a:r>
          </a:p>
        </p:txBody>
      </p:sp>
    </p:spTree>
    <p:extLst>
      <p:ext uri="{BB962C8B-B14F-4D97-AF65-F5344CB8AC3E}">
        <p14:creationId xmlns:p14="http://schemas.microsoft.com/office/powerpoint/2010/main" val="4191216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polymorphism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AC3F6-8858-4180-ABC5-82779EE7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52" y="2468476"/>
            <a:ext cx="2580231" cy="96052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/>
        </p:nvGraphicFramePr>
        <p:xfrm>
          <a:off x="7131221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/>
        </p:nvGraphicFramePr>
        <p:xfrm>
          <a:off x="7131221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/>
        </p:nvGraphicFramePr>
        <p:xfrm>
          <a:off x="9113335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/>
        </p:nvGraphicFramePr>
        <p:xfrm>
          <a:off x="9113335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/>
          <p:nvPr/>
        </p:nvCxnSpPr>
        <p:spPr>
          <a:xfrm>
            <a:off x="8361405" y="156519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57115-B64E-4C96-8DA4-A2E58BD83F67}"/>
              </a:ext>
            </a:extLst>
          </p:cNvPr>
          <p:cNvCxnSpPr/>
          <p:nvPr/>
        </p:nvCxnSpPr>
        <p:spPr>
          <a:xfrm>
            <a:off x="8361405" y="1930400"/>
            <a:ext cx="7519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EE573E-2D1F-48FE-BCE5-744D34A3EBFD}"/>
              </a:ext>
            </a:extLst>
          </p:cNvPr>
          <p:cNvCxnSpPr/>
          <p:nvPr/>
        </p:nvCxnSpPr>
        <p:spPr>
          <a:xfrm>
            <a:off x="8361405" y="3429000"/>
            <a:ext cx="7519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BF242-90AD-460C-AC28-16FB36A77A5F}"/>
              </a:ext>
            </a:extLst>
          </p:cNvPr>
          <p:cNvCxnSpPr/>
          <p:nvPr/>
        </p:nvCxnSpPr>
        <p:spPr>
          <a:xfrm>
            <a:off x="8361405" y="3774302"/>
            <a:ext cx="7519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80350-FE13-4558-B828-E2788337E276}"/>
              </a:ext>
            </a:extLst>
          </p:cNvPr>
          <p:cNvCxnSpPr/>
          <p:nvPr/>
        </p:nvCxnSpPr>
        <p:spPr>
          <a:xfrm>
            <a:off x="8361405" y="4119604"/>
            <a:ext cx="7519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E258-2DB3-4E16-9B67-5EFB20B6170E}"/>
              </a:ext>
            </a:extLst>
          </p:cNvPr>
          <p:cNvCxnSpPr>
            <a:cxnSpLocks/>
          </p:cNvCxnSpPr>
          <p:nvPr/>
        </p:nvCxnSpPr>
        <p:spPr>
          <a:xfrm flipH="1">
            <a:off x="6153666" y="2755558"/>
            <a:ext cx="5496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EDDFBB1-AE31-41F1-8B16-768235C5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0" y="1628484"/>
            <a:ext cx="2416897" cy="26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9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polymorphism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AC3F6-8858-4180-ABC5-82779EE7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52" y="2468476"/>
            <a:ext cx="2580231" cy="96052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/>
        </p:nvGraphicFramePr>
        <p:xfrm>
          <a:off x="7131221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/>
        </p:nvGraphicFramePr>
        <p:xfrm>
          <a:off x="7131221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/>
        </p:nvGraphicFramePr>
        <p:xfrm>
          <a:off x="9113335" y="985116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/>
        </p:nvGraphicFramePr>
        <p:xfrm>
          <a:off x="9113335" y="2843992"/>
          <a:ext cx="15514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59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>
            <a:cxnSpLocks/>
          </p:cNvCxnSpPr>
          <p:nvPr/>
        </p:nvCxnSpPr>
        <p:spPr>
          <a:xfrm>
            <a:off x="8361405" y="1565190"/>
            <a:ext cx="751930" cy="1863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057115-B64E-4C96-8DA4-A2E58BD83F67}"/>
              </a:ext>
            </a:extLst>
          </p:cNvPr>
          <p:cNvCxnSpPr>
            <a:cxnSpLocks/>
          </p:cNvCxnSpPr>
          <p:nvPr/>
        </p:nvCxnSpPr>
        <p:spPr>
          <a:xfrm>
            <a:off x="8361405" y="1930400"/>
            <a:ext cx="751930" cy="1891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E258-2DB3-4E16-9B67-5EFB20B6170E}"/>
              </a:ext>
            </a:extLst>
          </p:cNvPr>
          <p:cNvCxnSpPr>
            <a:cxnSpLocks/>
          </p:cNvCxnSpPr>
          <p:nvPr/>
        </p:nvCxnSpPr>
        <p:spPr>
          <a:xfrm flipH="1">
            <a:off x="6158692" y="3093309"/>
            <a:ext cx="5496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F9CAD5-4522-4D33-A06D-7E8B2EEE8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00" y="1628484"/>
            <a:ext cx="2416897" cy="26988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392E2E4-93BF-4F80-9A22-2A412B95B1D6}"/>
              </a:ext>
            </a:extLst>
          </p:cNvPr>
          <p:cNvSpPr/>
          <p:nvPr/>
        </p:nvSpPr>
        <p:spPr>
          <a:xfrm>
            <a:off x="7041651" y="858981"/>
            <a:ext cx="591322" cy="5913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292FA1-4BB1-4A08-A3FA-6E2A1974BB20}"/>
              </a:ext>
            </a:extLst>
          </p:cNvPr>
          <p:cNvSpPr/>
          <p:nvPr/>
        </p:nvSpPr>
        <p:spPr>
          <a:xfrm>
            <a:off x="3556721" y="2830390"/>
            <a:ext cx="591322" cy="5913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86D3DB-1782-42AC-A2D1-456C2053003A}"/>
              </a:ext>
            </a:extLst>
          </p:cNvPr>
          <p:cNvSpPr/>
          <p:nvPr/>
        </p:nvSpPr>
        <p:spPr>
          <a:xfrm>
            <a:off x="4638760" y="2432776"/>
            <a:ext cx="1157376" cy="5913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B3A12C-D802-4069-B176-0CC54B9C0FA2}"/>
              </a:ext>
            </a:extLst>
          </p:cNvPr>
          <p:cNvSpPr/>
          <p:nvPr/>
        </p:nvSpPr>
        <p:spPr>
          <a:xfrm>
            <a:off x="9008191" y="2728437"/>
            <a:ext cx="664269" cy="591322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628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9134-446B-4512-933F-D3B72332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5E2D7E-64AA-47E4-8418-2329F54B2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780" y="1930400"/>
            <a:ext cx="7343775" cy="2124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1920B-7081-4890-BF3A-4D4784233A22}"/>
              </a:ext>
            </a:extLst>
          </p:cNvPr>
          <p:cNvSpPr txBox="1"/>
          <p:nvPr/>
        </p:nvSpPr>
        <p:spPr>
          <a:xfrm>
            <a:off x="3925329" y="3976348"/>
            <a:ext cx="5970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It depends.</a:t>
            </a:r>
          </a:p>
          <a:p>
            <a:r>
              <a:rPr lang="en-GB" dirty="0">
                <a:solidFill>
                  <a:srgbClr val="FF0000"/>
                </a:solidFill>
              </a:rPr>
              <a:t>F/F/F/T/F/F/F/T if Point does not implement .equals()</a:t>
            </a:r>
          </a:p>
          <a:p>
            <a:r>
              <a:rPr lang="en-GB" dirty="0">
                <a:solidFill>
                  <a:srgbClr val="FF0000"/>
                </a:solidFill>
              </a:rPr>
              <a:t>T/T/T/T/T/T/T/T if Point implements .equals()</a:t>
            </a:r>
          </a:p>
        </p:txBody>
      </p:sp>
    </p:spTree>
    <p:extLst>
      <p:ext uri="{BB962C8B-B14F-4D97-AF65-F5344CB8AC3E}">
        <p14:creationId xmlns:p14="http://schemas.microsoft.com/office/powerpoint/2010/main" val="150939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09843"/>
              </p:ext>
            </p:extLst>
          </p:nvPr>
        </p:nvGraphicFramePr>
        <p:xfrm>
          <a:off x="5306779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Object’s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83600"/>
              </p:ext>
            </p:extLst>
          </p:nvPr>
        </p:nvGraphicFramePr>
        <p:xfrm>
          <a:off x="5306779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86093"/>
              </p:ext>
            </p:extLst>
          </p:nvPr>
        </p:nvGraphicFramePr>
        <p:xfrm>
          <a:off x="8508521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Object’s Impl.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71280"/>
              </p:ext>
            </p:extLst>
          </p:nvPr>
        </p:nvGraphicFramePr>
        <p:xfrm>
          <a:off x="8508521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>
            <a:cxnSpLocks/>
          </p:cNvCxnSpPr>
          <p:nvPr/>
        </p:nvCxnSpPr>
        <p:spPr>
          <a:xfrm>
            <a:off x="7229742" y="3386270"/>
            <a:ext cx="13025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620BE99C-7189-4115-9F17-48737C26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909" y="609600"/>
            <a:ext cx="6443938" cy="18638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79E5F-A48C-44C2-93E5-67C383ABB5B8}"/>
              </a:ext>
            </a:extLst>
          </p:cNvPr>
          <p:cNvCxnSpPr/>
          <p:nvPr/>
        </p:nvCxnSpPr>
        <p:spPr>
          <a:xfrm>
            <a:off x="2050990" y="1350236"/>
            <a:ext cx="12904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39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Object’s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Object’s Impl.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>
            <a:cxnSpLocks/>
          </p:cNvCxnSpPr>
          <p:nvPr/>
        </p:nvCxnSpPr>
        <p:spPr>
          <a:xfrm>
            <a:off x="7229742" y="3386270"/>
            <a:ext cx="13025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620BE99C-7189-4115-9F17-48737C26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909" y="609600"/>
            <a:ext cx="6443938" cy="18638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79E5F-A48C-44C2-93E5-67C383ABB5B8}"/>
              </a:ext>
            </a:extLst>
          </p:cNvPr>
          <p:cNvCxnSpPr>
            <a:cxnSpLocks/>
          </p:cNvCxnSpPr>
          <p:nvPr/>
        </p:nvCxnSpPr>
        <p:spPr>
          <a:xfrm>
            <a:off x="2085173" y="1666430"/>
            <a:ext cx="1786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0EE27C-24D2-4D3F-B75B-3E1F11FF62CE}"/>
              </a:ext>
            </a:extLst>
          </p:cNvPr>
          <p:cNvSpPr txBox="1"/>
          <p:nvPr/>
        </p:nvSpPr>
        <p:spPr>
          <a:xfrm>
            <a:off x="2127704" y="3261740"/>
            <a:ext cx="3179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 equals(Circle) in Object</a:t>
            </a:r>
          </a:p>
          <a:p>
            <a:r>
              <a:rPr lang="en-GB" dirty="0">
                <a:solidFill>
                  <a:srgbClr val="FF0000"/>
                </a:solidFill>
              </a:rPr>
              <a:t>so </a:t>
            </a:r>
            <a:r>
              <a:rPr lang="en-GB" dirty="0" err="1">
                <a:solidFill>
                  <a:srgbClr val="FF0000"/>
                </a:solidFill>
              </a:rPr>
              <a:t>fallback</a:t>
            </a:r>
            <a:r>
              <a:rPr lang="en-GB" dirty="0">
                <a:solidFill>
                  <a:srgbClr val="FF0000"/>
                </a:solidFill>
              </a:rPr>
              <a:t> to equals(Object)</a:t>
            </a:r>
          </a:p>
          <a:p>
            <a:r>
              <a:rPr lang="en-GB" dirty="0">
                <a:solidFill>
                  <a:srgbClr val="FF0000"/>
                </a:solidFill>
              </a:rPr>
              <a:t>(Circle inherits from Object)</a:t>
            </a:r>
          </a:p>
        </p:txBody>
      </p:sp>
    </p:spTree>
    <p:extLst>
      <p:ext uri="{BB962C8B-B14F-4D97-AF65-F5344CB8AC3E}">
        <p14:creationId xmlns:p14="http://schemas.microsoft.com/office/powerpoint/2010/main" val="3780250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Object’s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Object’s Impl.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>
            <a:cxnSpLocks/>
          </p:cNvCxnSpPr>
          <p:nvPr/>
        </p:nvCxnSpPr>
        <p:spPr>
          <a:xfrm>
            <a:off x="7169921" y="5247118"/>
            <a:ext cx="1338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620BE99C-7189-4115-9F17-48737C26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909" y="609600"/>
            <a:ext cx="6443938" cy="18638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79E5F-A48C-44C2-93E5-67C383ABB5B8}"/>
              </a:ext>
            </a:extLst>
          </p:cNvPr>
          <p:cNvCxnSpPr>
            <a:cxnSpLocks/>
          </p:cNvCxnSpPr>
          <p:nvPr/>
        </p:nvCxnSpPr>
        <p:spPr>
          <a:xfrm>
            <a:off x="5631678" y="1358781"/>
            <a:ext cx="13758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12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6D27-49B6-49ED-AB5E-355C8BF6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805EB5-6225-42CF-B1F8-C52FADAA37A5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Object’s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925DAD-2D99-484D-B5D4-B6A6C6118DDB}"/>
              </a:ext>
            </a:extLst>
          </p:cNvPr>
          <p:cNvGraphicFramePr>
            <a:graphicFrameLocks noGrp="1"/>
          </p:cNvGraphicFramePr>
          <p:nvPr/>
        </p:nvGraphicFramePr>
        <p:xfrm>
          <a:off x="5306779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8750EA-D9B0-4240-ADD6-97CDAA578D6D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2819163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Object’s Impl.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548D15-A12E-4082-87B1-4C0066FE1775}"/>
              </a:ext>
            </a:extLst>
          </p:cNvPr>
          <p:cNvGraphicFramePr>
            <a:graphicFrameLocks noGrp="1"/>
          </p:cNvGraphicFramePr>
          <p:nvPr/>
        </p:nvGraphicFramePr>
        <p:xfrm>
          <a:off x="8508521" y="4678039"/>
          <a:ext cx="258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680">
                  <a:extLst>
                    <a:ext uri="{9D8B030D-6E8A-4147-A177-3AD203B41FA5}">
                      <a16:colId xmlns:a16="http://schemas.microsoft.com/office/drawing/2014/main" val="211239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Circle’s </a:t>
                      </a:r>
                      <a:r>
                        <a:rPr lang="en-GB" dirty="0" err="1"/>
                        <a:t>Impl</a:t>
                      </a:r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5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equals(Object)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9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equals(Circle)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35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E5E16E-7130-4E81-99C7-9BCE20E1957C}"/>
              </a:ext>
            </a:extLst>
          </p:cNvPr>
          <p:cNvCxnSpPr>
            <a:cxnSpLocks/>
          </p:cNvCxnSpPr>
          <p:nvPr/>
        </p:nvCxnSpPr>
        <p:spPr>
          <a:xfrm>
            <a:off x="7150102" y="5631679"/>
            <a:ext cx="1338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620BE99C-7189-4115-9F17-48737C26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909" y="609600"/>
            <a:ext cx="6443938" cy="18638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79E5F-A48C-44C2-93E5-67C383ABB5B8}"/>
              </a:ext>
            </a:extLst>
          </p:cNvPr>
          <p:cNvCxnSpPr>
            <a:cxnSpLocks/>
          </p:cNvCxnSpPr>
          <p:nvPr/>
        </p:nvCxnSpPr>
        <p:spPr>
          <a:xfrm>
            <a:off x="5648770" y="1692067"/>
            <a:ext cx="21706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63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06E4-C881-4AE7-A2A9-9441C257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920E2-B127-40B6-B686-500B71A04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400581"/>
            <a:ext cx="6584324" cy="361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2C786-3367-4189-BBC5-CAD33B7B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24" y="2223204"/>
            <a:ext cx="3869982" cy="25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3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06E4-C881-4AE7-A2A9-9441C257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920E2-B127-40B6-B686-500B71A04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400581"/>
            <a:ext cx="6584324" cy="361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2C786-3367-4189-BBC5-CAD33B7B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24" y="2223204"/>
            <a:ext cx="3869982" cy="2544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E29B3-BD5B-4BAA-BCDF-77F299902C4A}"/>
              </a:ext>
            </a:extLst>
          </p:cNvPr>
          <p:cNvSpPr txBox="1"/>
          <p:nvPr/>
        </p:nvSpPr>
        <p:spPr>
          <a:xfrm>
            <a:off x="3649540" y="3135180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Error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f(int) = f(int)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E1A96-C0F3-4B3B-B3E6-32A189EE513C}"/>
              </a:ext>
            </a:extLst>
          </p:cNvPr>
          <p:cNvSpPr txBox="1"/>
          <p:nvPr/>
        </p:nvSpPr>
        <p:spPr>
          <a:xfrm>
            <a:off x="3649540" y="4031716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Error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Can’t decide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which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3B262-D77B-4B84-A130-4530A1938648}"/>
              </a:ext>
            </a:extLst>
          </p:cNvPr>
          <p:cNvSpPr txBox="1"/>
          <p:nvPr/>
        </p:nvSpPr>
        <p:spPr>
          <a:xfrm>
            <a:off x="7937335" y="2388267"/>
            <a:ext cx="169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Error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Can’t decide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what to return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EBC91-EE38-CF49-AB36-A40FCE11F363}"/>
              </a:ext>
            </a:extLst>
          </p:cNvPr>
          <p:cNvSpPr txBox="1"/>
          <p:nvPr/>
        </p:nvSpPr>
        <p:spPr>
          <a:xfrm>
            <a:off x="1552061" y="1189547"/>
            <a:ext cx="760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Considered: Name, return type, input parameters (type, number, order)</a:t>
            </a:r>
          </a:p>
        </p:txBody>
      </p:sp>
    </p:spTree>
    <p:extLst>
      <p:ext uri="{BB962C8B-B14F-4D97-AF65-F5344CB8AC3E}">
        <p14:creationId xmlns:p14="http://schemas.microsoft.com/office/powerpoint/2010/main" val="273817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B6CD-A486-4D12-9278-840950F0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5A3A60-7CD0-4406-8E3F-1430A8DD6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41425"/>
            <a:ext cx="8596312" cy="37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8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4D6E7-A08A-4AE5-94B2-613336F8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20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How to 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5D58E-6D06-4F5A-B3D7-6B97B7B5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3088" y="3962088"/>
            <a:ext cx="6112077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76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5A4C-0307-478B-8145-75A16A12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9D3EA-78C2-4AB5-8559-7B2640D4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713" y="1352378"/>
            <a:ext cx="5950135" cy="5018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59CA9-9A19-4FE5-9CC4-B8767A38DCF6}"/>
              </a:ext>
            </a:extLst>
          </p:cNvPr>
          <p:cNvSpPr txBox="1"/>
          <p:nvPr/>
        </p:nvSpPr>
        <p:spPr>
          <a:xfrm>
            <a:off x="4076344" y="900668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(From lecture slides)</a:t>
            </a:r>
          </a:p>
        </p:txBody>
      </p:sp>
    </p:spTree>
    <p:extLst>
      <p:ext uri="{BB962C8B-B14F-4D97-AF65-F5344CB8AC3E}">
        <p14:creationId xmlns:p14="http://schemas.microsoft.com/office/powerpoint/2010/main" val="3864191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5A4C-0307-478B-8145-75A16A12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9D3EA-78C2-4AB5-8559-7B2640D4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713" y="1352378"/>
            <a:ext cx="5950135" cy="50181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217E4-8287-4B76-BBD0-2779E8EEFED4}"/>
              </a:ext>
            </a:extLst>
          </p:cNvPr>
          <p:cNvCxnSpPr>
            <a:cxnSpLocks/>
          </p:cNvCxnSpPr>
          <p:nvPr/>
        </p:nvCxnSpPr>
        <p:spPr>
          <a:xfrm>
            <a:off x="4412974" y="2677298"/>
            <a:ext cx="8427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ECB28B-B16B-479E-AF2A-2A10D0E52AC8}"/>
              </a:ext>
            </a:extLst>
          </p:cNvPr>
          <p:cNvCxnSpPr>
            <a:cxnSpLocks/>
          </p:cNvCxnSpPr>
          <p:nvPr/>
        </p:nvCxnSpPr>
        <p:spPr>
          <a:xfrm>
            <a:off x="3253945" y="2236574"/>
            <a:ext cx="9638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6339A2-C713-4568-926D-EFB63489D78E}"/>
              </a:ext>
            </a:extLst>
          </p:cNvPr>
          <p:cNvCxnSpPr>
            <a:cxnSpLocks/>
          </p:cNvCxnSpPr>
          <p:nvPr/>
        </p:nvCxnSpPr>
        <p:spPr>
          <a:xfrm>
            <a:off x="3406344" y="1449860"/>
            <a:ext cx="29532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526592-13E7-4129-B427-938D72C3363A}"/>
              </a:ext>
            </a:extLst>
          </p:cNvPr>
          <p:cNvSpPr txBox="1"/>
          <p:nvPr/>
        </p:nvSpPr>
        <p:spPr>
          <a:xfrm>
            <a:off x="3510498" y="1002272"/>
            <a:ext cx="29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Square extends Rectangle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2C5896-68BB-4693-949C-94DAC2D19A52}"/>
              </a:ext>
            </a:extLst>
          </p:cNvPr>
          <p:cNvCxnSpPr/>
          <p:nvPr/>
        </p:nvCxnSpPr>
        <p:spPr>
          <a:xfrm>
            <a:off x="2419863" y="1885093"/>
            <a:ext cx="24631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F8B68E-1C74-6344-AC03-084830FF1054}"/>
              </a:ext>
            </a:extLst>
          </p:cNvPr>
          <p:cNvSpPr txBox="1"/>
          <p:nvPr/>
        </p:nvSpPr>
        <p:spPr>
          <a:xfrm>
            <a:off x="4412974" y="271293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width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5441A9-3736-4B46-9F7B-ECFC443CC887}"/>
              </a:ext>
            </a:extLst>
          </p:cNvPr>
          <p:cNvCxnSpPr/>
          <p:nvPr/>
        </p:nvCxnSpPr>
        <p:spPr>
          <a:xfrm>
            <a:off x="2419863" y="1692936"/>
            <a:ext cx="24631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9572FC-D8B4-884A-A345-3A119E118611}"/>
              </a:ext>
            </a:extLst>
          </p:cNvPr>
          <p:cNvSpPr/>
          <p:nvPr/>
        </p:nvSpPr>
        <p:spPr>
          <a:xfrm>
            <a:off x="2419863" y="3082266"/>
            <a:ext cx="3676137" cy="187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F35E6-A8EF-6B40-925A-3146FCB580DE}"/>
              </a:ext>
            </a:extLst>
          </p:cNvPr>
          <p:cNvCxnSpPr>
            <a:cxnSpLocks/>
          </p:cNvCxnSpPr>
          <p:nvPr/>
        </p:nvCxnSpPr>
        <p:spPr>
          <a:xfrm>
            <a:off x="3833225" y="5582748"/>
            <a:ext cx="9638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92E218-87D7-4E66-BD54-60676C4017FF}"/>
              </a:ext>
            </a:extLst>
          </p:cNvPr>
          <p:cNvSpPr txBox="1"/>
          <p:nvPr/>
        </p:nvSpPr>
        <p:spPr>
          <a:xfrm>
            <a:off x="4196121" y="40914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way to do it</a:t>
            </a:r>
          </a:p>
        </p:txBody>
      </p:sp>
    </p:spTree>
    <p:extLst>
      <p:ext uri="{BB962C8B-B14F-4D97-AF65-F5344CB8AC3E}">
        <p14:creationId xmlns:p14="http://schemas.microsoft.com/office/powerpoint/2010/main" val="78977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5A4C-0307-478B-8145-75A16A12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9D3EA-78C2-4AB5-8559-7B2640D4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1713" y="1352378"/>
            <a:ext cx="5950135" cy="50181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217E4-8287-4B76-BBD0-2779E8EEFED4}"/>
              </a:ext>
            </a:extLst>
          </p:cNvPr>
          <p:cNvCxnSpPr/>
          <p:nvPr/>
        </p:nvCxnSpPr>
        <p:spPr>
          <a:xfrm>
            <a:off x="2792627" y="2677298"/>
            <a:ext cx="24631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8559C9-686F-4C36-9706-349E5A55AEF3}"/>
              </a:ext>
            </a:extLst>
          </p:cNvPr>
          <p:cNvCxnSpPr>
            <a:cxnSpLocks/>
          </p:cNvCxnSpPr>
          <p:nvPr/>
        </p:nvCxnSpPr>
        <p:spPr>
          <a:xfrm>
            <a:off x="4497859" y="3645244"/>
            <a:ext cx="9514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EBD8D3-4FC9-4FCF-B4A5-CEC1F26A94EF}"/>
              </a:ext>
            </a:extLst>
          </p:cNvPr>
          <p:cNvCxnSpPr>
            <a:cxnSpLocks/>
          </p:cNvCxnSpPr>
          <p:nvPr/>
        </p:nvCxnSpPr>
        <p:spPr>
          <a:xfrm>
            <a:off x="4917989" y="4621428"/>
            <a:ext cx="8732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AE90E4-F98F-424D-9EB5-041F7CF92B32}"/>
              </a:ext>
            </a:extLst>
          </p:cNvPr>
          <p:cNvCxnSpPr>
            <a:cxnSpLocks/>
          </p:cNvCxnSpPr>
          <p:nvPr/>
        </p:nvCxnSpPr>
        <p:spPr>
          <a:xfrm>
            <a:off x="3616410" y="4613190"/>
            <a:ext cx="2306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4F614D-047B-4E0E-979F-108F4C4AF784}"/>
              </a:ext>
            </a:extLst>
          </p:cNvPr>
          <p:cNvSpPr txBox="1"/>
          <p:nvPr/>
        </p:nvSpPr>
        <p:spPr>
          <a:xfrm>
            <a:off x="4532700" y="369604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F445D-1FF1-4674-A60C-5492F37CB485}"/>
              </a:ext>
            </a:extLst>
          </p:cNvPr>
          <p:cNvSpPr txBox="1"/>
          <p:nvPr/>
        </p:nvSpPr>
        <p:spPr>
          <a:xfrm>
            <a:off x="3565289" y="4621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ECB28B-B16B-479E-AF2A-2A10D0E52AC8}"/>
              </a:ext>
            </a:extLst>
          </p:cNvPr>
          <p:cNvCxnSpPr>
            <a:cxnSpLocks/>
          </p:cNvCxnSpPr>
          <p:nvPr/>
        </p:nvCxnSpPr>
        <p:spPr>
          <a:xfrm>
            <a:off x="3253945" y="2236574"/>
            <a:ext cx="9638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6339A2-C713-4568-926D-EFB63489D78E}"/>
              </a:ext>
            </a:extLst>
          </p:cNvPr>
          <p:cNvCxnSpPr>
            <a:cxnSpLocks/>
          </p:cNvCxnSpPr>
          <p:nvPr/>
        </p:nvCxnSpPr>
        <p:spPr>
          <a:xfrm>
            <a:off x="3406344" y="1449860"/>
            <a:ext cx="29532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526592-13E7-4129-B427-938D72C3363A}"/>
              </a:ext>
            </a:extLst>
          </p:cNvPr>
          <p:cNvSpPr txBox="1"/>
          <p:nvPr/>
        </p:nvSpPr>
        <p:spPr>
          <a:xfrm>
            <a:off x="3510498" y="1002272"/>
            <a:ext cx="284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Square extends Rectangle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94D66A-3CD2-4F22-BC72-60EC3975309B}"/>
              </a:ext>
            </a:extLst>
          </p:cNvPr>
          <p:cNvCxnSpPr>
            <a:cxnSpLocks/>
          </p:cNvCxnSpPr>
          <p:nvPr/>
        </p:nvCxnSpPr>
        <p:spPr>
          <a:xfrm>
            <a:off x="3704965" y="5581135"/>
            <a:ext cx="11780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2C5896-68BB-4693-949C-94DAC2D19A52}"/>
              </a:ext>
            </a:extLst>
          </p:cNvPr>
          <p:cNvCxnSpPr/>
          <p:nvPr/>
        </p:nvCxnSpPr>
        <p:spPr>
          <a:xfrm>
            <a:off x="2419863" y="1885093"/>
            <a:ext cx="24631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CDC06C-837C-4D63-A48B-233A9CFEC6D1}"/>
              </a:ext>
            </a:extLst>
          </p:cNvPr>
          <p:cNvSpPr txBox="1"/>
          <p:nvPr/>
        </p:nvSpPr>
        <p:spPr>
          <a:xfrm>
            <a:off x="4196121" y="40914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Another way to do it</a:t>
            </a:r>
          </a:p>
        </p:txBody>
      </p:sp>
    </p:spTree>
    <p:extLst>
      <p:ext uri="{BB962C8B-B14F-4D97-AF65-F5344CB8AC3E}">
        <p14:creationId xmlns:p14="http://schemas.microsoft.com/office/powerpoint/2010/main" val="972534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A321-AA2A-444C-B6EA-E663982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EA58F0-414D-4135-A4A5-23D8B844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27" y="1854178"/>
            <a:ext cx="8220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3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A321-AA2A-444C-B6EA-E663982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EA58F0-414D-4135-A4A5-23D8B844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27" y="1854178"/>
            <a:ext cx="8220075" cy="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B80E3-817A-4C66-BE05-33D8AA31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63" y="2900085"/>
            <a:ext cx="5227492" cy="222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88D1D-3CFB-4D5B-8C84-68A07775B456}"/>
              </a:ext>
            </a:extLst>
          </p:cNvPr>
          <p:cNvSpPr txBox="1"/>
          <p:nvPr/>
        </p:nvSpPr>
        <p:spPr>
          <a:xfrm>
            <a:off x="3228940" y="5127241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Method behaviour should not change.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B5CF-FE9F-4447-913E-0EF9382E06D4}"/>
              </a:ext>
            </a:extLst>
          </p:cNvPr>
          <p:cNvSpPr txBox="1"/>
          <p:nvPr/>
        </p:nvSpPr>
        <p:spPr>
          <a:xfrm>
            <a:off x="2565794" y="2527447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Square extends Rectangle</a:t>
            </a:r>
          </a:p>
        </p:txBody>
      </p:sp>
    </p:spTree>
    <p:extLst>
      <p:ext uri="{BB962C8B-B14F-4D97-AF65-F5344CB8AC3E}">
        <p14:creationId xmlns:p14="http://schemas.microsoft.com/office/powerpoint/2010/main" val="450498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A321-AA2A-444C-B6EA-E663982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EA58F0-414D-4135-A4A5-23D8B844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27" y="1854178"/>
            <a:ext cx="8220075" cy="70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88D1D-3CFB-4D5B-8C84-68A07775B456}"/>
              </a:ext>
            </a:extLst>
          </p:cNvPr>
          <p:cNvSpPr txBox="1"/>
          <p:nvPr/>
        </p:nvSpPr>
        <p:spPr>
          <a:xfrm>
            <a:off x="2750512" y="5581443"/>
            <a:ext cx="457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Technically correct, but is almost a totally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different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B5CF-FE9F-4447-913E-0EF9382E06D4}"/>
              </a:ext>
            </a:extLst>
          </p:cNvPr>
          <p:cNvSpPr txBox="1"/>
          <p:nvPr/>
        </p:nvSpPr>
        <p:spPr>
          <a:xfrm>
            <a:off x="2565794" y="2527447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Rectangle extends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1C9A7-652B-475C-A712-62DB203B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11" y="2837271"/>
            <a:ext cx="4786219" cy="27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21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A321-AA2A-444C-B6EA-E663982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EA58F0-414D-4135-A4A5-23D8B844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27" y="1854178"/>
            <a:ext cx="8220075" cy="70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88D1D-3CFB-4D5B-8C84-68A07775B456}"/>
              </a:ext>
            </a:extLst>
          </p:cNvPr>
          <p:cNvSpPr txBox="1"/>
          <p:nvPr/>
        </p:nvSpPr>
        <p:spPr>
          <a:xfrm>
            <a:off x="2565794" y="4313558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Now squares don’t have a square area!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B5CF-FE9F-4447-913E-0EF9382E06D4}"/>
              </a:ext>
            </a:extLst>
          </p:cNvPr>
          <p:cNvSpPr txBox="1"/>
          <p:nvPr/>
        </p:nvSpPr>
        <p:spPr>
          <a:xfrm>
            <a:off x="2565794" y="2527447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If Rectangle extends Square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880D6-5470-4BD2-BEB0-B425F58F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73" y="2896779"/>
            <a:ext cx="5110218" cy="1402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80D48-68D0-44DA-B53F-B184B6F364A3}"/>
              </a:ext>
            </a:extLst>
          </p:cNvPr>
          <p:cNvSpPr txBox="1"/>
          <p:nvPr/>
        </p:nvSpPr>
        <p:spPr>
          <a:xfrm>
            <a:off x="2655673" y="5192351"/>
            <a:ext cx="457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Answer: Shouldn’t inherit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74496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C90787-8DCF-42FB-936E-978DFF0E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58CB7-54D2-4531-8348-43DE7B5F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Throw away your CS1010 / CS1101S approaches</a:t>
            </a:r>
          </a:p>
          <a:p>
            <a:r>
              <a:rPr lang="en-GB" sz="2800" dirty="0"/>
              <a:t>Trial and error will NOT work in CS2030</a:t>
            </a:r>
          </a:p>
        </p:txBody>
      </p:sp>
    </p:spTree>
    <p:extLst>
      <p:ext uri="{BB962C8B-B14F-4D97-AF65-F5344CB8AC3E}">
        <p14:creationId xmlns:p14="http://schemas.microsoft.com/office/powerpoint/2010/main" val="159823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0BAEDD-2C5C-491E-9E65-1D35CA01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Aims of OOP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28997-220A-43CB-806D-D6C7C3D10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GB" sz="2400" dirty="0"/>
              <a:t>Easy to add new features</a:t>
            </a:r>
          </a:p>
          <a:p>
            <a:r>
              <a:rPr lang="en-GB" sz="2400" dirty="0"/>
              <a:t>Break code into more manageable chunks</a:t>
            </a:r>
          </a:p>
          <a:p>
            <a:pPr lvl="1"/>
            <a:r>
              <a:rPr lang="en-GB" sz="2200" dirty="0"/>
              <a:t>(more on this during next week’s tutorial)</a:t>
            </a:r>
          </a:p>
          <a:p>
            <a:r>
              <a:rPr lang="en-GB" sz="2400" dirty="0"/>
              <a:t>Increase reusability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28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A719-0908-48B1-95F7-D94FC842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8211-41BA-4932-86B7-73C88A67D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Want to simulate plants and animals</a:t>
            </a:r>
          </a:p>
          <a:p>
            <a:r>
              <a:rPr lang="en-GB" sz="2400" dirty="0"/>
              <a:t>They can grow bigger, die, or multiply (all plants and animals are asexual)</a:t>
            </a:r>
          </a:p>
        </p:txBody>
      </p:sp>
    </p:spTree>
    <p:extLst>
      <p:ext uri="{BB962C8B-B14F-4D97-AF65-F5344CB8AC3E}">
        <p14:creationId xmlns:p14="http://schemas.microsoft.com/office/powerpoint/2010/main" val="33866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34A9-C0EA-4214-A09D-BF72EAF3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E459-6B80-4341-9973-62C4BBE80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Want to simulate </a:t>
            </a:r>
            <a:r>
              <a:rPr lang="en-GB" sz="2400" b="1" u="sng" dirty="0"/>
              <a:t>plants</a:t>
            </a:r>
            <a:r>
              <a:rPr lang="en-GB" sz="2400" dirty="0"/>
              <a:t> and </a:t>
            </a:r>
            <a:r>
              <a:rPr lang="en-GB" sz="2400" b="1" u="sng" dirty="0"/>
              <a:t>animals</a:t>
            </a:r>
          </a:p>
          <a:p>
            <a:r>
              <a:rPr lang="en-GB" sz="2400" dirty="0"/>
              <a:t>They can grow bigger, die, or multiply (all plants and animals are asexual)</a:t>
            </a:r>
          </a:p>
          <a:p>
            <a:endParaRPr lang="en-GB" sz="2400" dirty="0"/>
          </a:p>
          <a:p>
            <a:r>
              <a:rPr lang="en-GB" sz="2400" dirty="0"/>
              <a:t>These are candidates for classes</a:t>
            </a:r>
          </a:p>
        </p:txBody>
      </p:sp>
    </p:spTree>
    <p:extLst>
      <p:ext uri="{BB962C8B-B14F-4D97-AF65-F5344CB8AC3E}">
        <p14:creationId xmlns:p14="http://schemas.microsoft.com/office/powerpoint/2010/main" val="14071300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1373</Words>
  <Application>Microsoft Office PowerPoint</Application>
  <PresentationFormat>Widescreen</PresentationFormat>
  <Paragraphs>351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Trebuchet MS</vt:lpstr>
      <vt:lpstr>Wingdings 3</vt:lpstr>
      <vt:lpstr>Facet</vt:lpstr>
      <vt:lpstr>CS2030 Tutorial 1</vt:lpstr>
      <vt:lpstr>Who am I</vt:lpstr>
      <vt:lpstr>Who am I</vt:lpstr>
      <vt:lpstr>Why attend (my) tutorials</vt:lpstr>
      <vt:lpstr>How to OOP</vt:lpstr>
      <vt:lpstr>First:</vt:lpstr>
      <vt:lpstr>Aims of OOP</vt:lpstr>
      <vt:lpstr>Scenario</vt:lpstr>
      <vt:lpstr>Identify Nouns</vt:lpstr>
      <vt:lpstr>Identify verbs or functionality</vt:lpstr>
      <vt:lpstr>Create Classes</vt:lpstr>
      <vt:lpstr>Combine common elements</vt:lpstr>
      <vt:lpstr>We can do better</vt:lpstr>
      <vt:lpstr>On “empty” classes</vt:lpstr>
      <vt:lpstr>Class Diagram</vt:lpstr>
      <vt:lpstr>Class Diagram</vt:lpstr>
      <vt:lpstr>PowerPoint Presentation</vt:lpstr>
      <vt:lpstr>New Feature</vt:lpstr>
      <vt:lpstr>Class Diagram</vt:lpstr>
      <vt:lpstr>Class Diagram</vt:lpstr>
      <vt:lpstr>Class Diagram</vt:lpstr>
      <vt:lpstr>Why?</vt:lpstr>
      <vt:lpstr>I catch no ball??? / TL;DR / Summary</vt:lpstr>
      <vt:lpstr>You should now know…</vt:lpstr>
      <vt:lpstr>Next week’s extra material</vt:lpstr>
      <vt:lpstr>The Actual Tutorial</vt:lpstr>
      <vt:lpstr>Q1</vt:lpstr>
      <vt:lpstr>Q1</vt:lpstr>
      <vt:lpstr>Q1</vt:lpstr>
      <vt:lpstr>Q1</vt:lpstr>
      <vt:lpstr>Q1</vt:lpstr>
      <vt:lpstr>Q2</vt:lpstr>
      <vt:lpstr>Q2</vt:lpstr>
      <vt:lpstr>Q2</vt:lpstr>
      <vt:lpstr>Q2</vt:lpstr>
      <vt:lpstr>Q2</vt:lpstr>
      <vt:lpstr>Access Modifier</vt:lpstr>
      <vt:lpstr>How polymorphism works</vt:lpstr>
      <vt:lpstr>How polymorphism works</vt:lpstr>
      <vt:lpstr>How polymorphism works</vt:lpstr>
      <vt:lpstr>How polymorphism works</vt:lpstr>
      <vt:lpstr>Q3</vt:lpstr>
      <vt:lpstr>Q3</vt:lpstr>
      <vt:lpstr>Q3</vt:lpstr>
      <vt:lpstr>Q3</vt:lpstr>
      <vt:lpstr>Q3</vt:lpstr>
      <vt:lpstr>Q4</vt:lpstr>
      <vt:lpstr>Q4</vt:lpstr>
      <vt:lpstr>Q5</vt:lpstr>
      <vt:lpstr>Q5</vt:lpstr>
      <vt:lpstr>Q5</vt:lpstr>
      <vt:lpstr>Q5</vt:lpstr>
      <vt:lpstr>Q5</vt:lpstr>
      <vt:lpstr>Q5</vt:lpstr>
      <vt:lpstr>Q5</vt:lpstr>
      <vt:lpstr>Q5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CS2030 Tutorial 1</dc:title>
  <dc:creator>Jeremy Lim</dc:creator>
  <cp:lastModifiedBy>Jeremy Lim</cp:lastModifiedBy>
  <cp:revision>17</cp:revision>
  <dcterms:created xsi:type="dcterms:W3CDTF">2019-01-31T12:11:13Z</dcterms:created>
  <dcterms:modified xsi:type="dcterms:W3CDTF">2019-02-01T18:18:36Z</dcterms:modified>
</cp:coreProperties>
</file>